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9" r:id="rId6"/>
    <p:sldId id="260" r:id="rId7"/>
    <p:sldId id="261" r:id="rId8"/>
    <p:sldId id="262" r:id="rId9"/>
    <p:sldId id="263" r:id="rId10"/>
    <p:sldId id="264" r:id="rId11"/>
    <p:sldId id="265" r:id="rId12"/>
    <p:sldId id="266" r:id="rId13"/>
    <p:sldId id="267" r:id="rId14"/>
    <p:sldId id="271" r:id="rId15"/>
    <p:sldId id="268" r:id="rId16"/>
    <p:sldId id="269" r:id="rId17"/>
    <p:sldId id="273" r:id="rId18"/>
    <p:sldId id="272" r:id="rId19"/>
    <p:sldId id="274" r:id="rId20"/>
    <p:sldId id="275" r:id="rId21"/>
    <p:sldId id="276" r:id="rId22"/>
    <p:sldId id="278" r:id="rId23"/>
    <p:sldId id="277" r:id="rId24"/>
    <p:sldId id="281" r:id="rId25"/>
    <p:sldId id="282" r:id="rId26"/>
    <p:sldId id="279" r:id="rId27"/>
    <p:sldId id="280" r:id="rId28"/>
    <p:sldId id="283"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16-9-2021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16-9-2021</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16-9-2021</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78000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16-9-2021</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Leisure regie</a:t>
            </a:r>
            <a:endParaRPr lang="nl-NL" sz="4400" dirty="0">
              <a:solidFill>
                <a:srgbClr val="B8A1FF"/>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ü"/>
            </a:pPr>
            <a:r>
              <a:rPr lang="nl-NL" sz="1200" b="1" dirty="0">
                <a:solidFill>
                  <a:srgbClr val="B8A1FF"/>
                </a:solidFill>
                <a:latin typeface="Arial" panose="020B0604020202020204" pitchFamily="34" charset="0"/>
                <a:cs typeface="Arial" panose="020B0604020202020204" pitchFamily="34" charset="0"/>
              </a:rPr>
              <a:t> Inventarisatie plangebied</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Marktonderzoek</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Ontwerp</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Natuur in de stad</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Samenwerken</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5" y="1727561"/>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826837628"/>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2"/>
                          </a:solidFill>
                        </a:rPr>
                        <a:t>Week 1</a:t>
                      </a:r>
                      <a:endParaRPr lang="nl-NL" sz="1200" b="1"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bg1">
                              <a:lumMod val="85000"/>
                            </a:schemeClr>
                          </a:solidFill>
                        </a:rPr>
                        <a:t>Week 2</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tx1"/>
                          </a:solidFill>
                        </a:rPr>
                        <a:t>Week 3</a:t>
                      </a:r>
                      <a:endParaRPr lang="nl-NL" sz="1200" b="1" kern="1200" dirty="0">
                        <a:solidFill>
                          <a:schemeClr val="tx1"/>
                        </a:solidFill>
                        <a:latin typeface="+mn-lt"/>
                        <a:ea typeface="+mn-ea"/>
                        <a:cs typeface="+mn-cs"/>
                      </a:endParaRPr>
                    </a:p>
                  </a:txBody>
                  <a:tcPr anchor="ctr"/>
                </a:tc>
                <a:tc>
                  <a:txBody>
                    <a:bodyPr/>
                    <a:lstStyle/>
                    <a:p>
                      <a:pPr algn="ctr"/>
                      <a:r>
                        <a:rPr lang="nl-NL" sz="1200" b="1" kern="1200" dirty="0">
                          <a:solidFill>
                            <a:schemeClr val="bg1">
                              <a:lumMod val="85000"/>
                            </a:schemeClr>
                          </a:solidFill>
                        </a:rPr>
                        <a:t>Week 4</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6</a:t>
                      </a:r>
                    </a:p>
                  </a:txBody>
                  <a:tcPr anchor="ctr"/>
                </a:tc>
                <a:tc>
                  <a:txBody>
                    <a:bodyPr/>
                    <a:lstStyle/>
                    <a:p>
                      <a:pPr algn="ctr"/>
                      <a:r>
                        <a:rPr lang="nl-NL" sz="1200" dirty="0">
                          <a:solidFill>
                            <a:schemeClr val="bg1">
                              <a:lumMod val="85000"/>
                            </a:schemeClr>
                          </a:solidFill>
                        </a:rPr>
                        <a:t>Week 7</a:t>
                      </a: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dirty="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Krachtenveldanalyse</a:t>
            </a:r>
          </a:p>
        </p:txBody>
      </p:sp>
      <p:pic>
        <p:nvPicPr>
          <p:cNvPr id="4" name="Tijdelijke aanduiding voor inhoud 3"/>
          <p:cNvPicPr>
            <a:picLocks noGrp="1" noChangeAspect="1"/>
          </p:cNvPicPr>
          <p:nvPr>
            <p:ph idx="1"/>
          </p:nvPr>
        </p:nvPicPr>
        <p:blipFill>
          <a:blip r:embed="rId2"/>
          <a:stretch>
            <a:fillRect/>
          </a:stretch>
        </p:blipFill>
        <p:spPr>
          <a:xfrm>
            <a:off x="3069771" y="1526253"/>
            <a:ext cx="6711565" cy="4991319"/>
          </a:xfrm>
          <a:prstGeom prst="rect">
            <a:avLst/>
          </a:prstGeom>
        </p:spPr>
      </p:pic>
    </p:spTree>
    <p:extLst>
      <p:ext uri="{BB962C8B-B14F-4D97-AF65-F5344CB8AC3E}">
        <p14:creationId xmlns:p14="http://schemas.microsoft.com/office/powerpoint/2010/main" val="7849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26756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Kennismaken, spelregels en procesafspraken maken</a:t>
            </a:r>
          </a:p>
        </p:txBody>
      </p:sp>
      <p:sp>
        <p:nvSpPr>
          <p:cNvPr id="3" name="Tijdelijke aanduiding voor inhoud 2"/>
          <p:cNvSpPr>
            <a:spLocks noGrp="1"/>
          </p:cNvSpPr>
          <p:nvPr>
            <p:ph idx="1"/>
          </p:nvPr>
        </p:nvSpPr>
        <p:spPr/>
        <p:txBody>
          <a:bodyPr/>
          <a:lstStyle/>
          <a:p>
            <a:r>
              <a:rPr lang="nl-NL" dirty="0"/>
              <a:t>Als mensen bij elkaar komen en aan de slag gaan met een </a:t>
            </a:r>
            <a:r>
              <a:rPr lang="nl-NL" dirty="0" err="1"/>
              <a:t>leisure</a:t>
            </a:r>
            <a:r>
              <a:rPr lang="nl-NL" dirty="0"/>
              <a:t> regie proces </a:t>
            </a:r>
            <a:r>
              <a:rPr lang="nl-NL"/>
              <a:t>zijn belangrijk:</a:t>
            </a:r>
            <a:endParaRPr lang="nl-NL" dirty="0"/>
          </a:p>
          <a:p>
            <a:pPr lvl="1"/>
            <a:r>
              <a:rPr lang="nl-NL" dirty="0"/>
              <a:t>De toon zetten</a:t>
            </a:r>
          </a:p>
          <a:p>
            <a:pPr lvl="1"/>
            <a:r>
              <a:rPr lang="nl-NL" dirty="0"/>
              <a:t>Het programma</a:t>
            </a:r>
          </a:p>
          <a:p>
            <a:pPr lvl="1"/>
            <a:r>
              <a:rPr lang="nl-NL" dirty="0"/>
              <a:t>Zitten de juiste mensen aan tafel?</a:t>
            </a:r>
          </a:p>
          <a:p>
            <a:pPr lvl="1"/>
            <a:r>
              <a:rPr lang="nl-NL" dirty="0"/>
              <a:t>Goede verslaglegging (bijv. </a:t>
            </a:r>
            <a:r>
              <a:rPr lang="nl-NL" dirty="0" err="1"/>
              <a:t>mindmap</a:t>
            </a:r>
            <a:r>
              <a:rPr lang="nl-NL" dirty="0"/>
              <a:t>, flipovers, tekening)</a:t>
            </a:r>
          </a:p>
          <a:p>
            <a:pPr lvl="1"/>
            <a:r>
              <a:rPr lang="nl-NL" dirty="0"/>
              <a:t>Rol als facilitator</a:t>
            </a:r>
          </a:p>
          <a:p>
            <a:pPr lvl="1"/>
            <a:r>
              <a:rPr lang="nl-NL" dirty="0"/>
              <a:t>Bouwen aan vertrouwen</a:t>
            </a:r>
          </a:p>
          <a:p>
            <a:pPr lvl="1"/>
            <a:r>
              <a:rPr lang="nl-NL" dirty="0"/>
              <a:t>Open vragen en emoties</a:t>
            </a:r>
          </a:p>
          <a:p>
            <a:pPr lvl="1"/>
            <a:r>
              <a:rPr lang="nl-NL" dirty="0"/>
              <a:t>Spelregels (samen verantwoordelijk voor proces, vertrouwelijkheid waarborgen, terugkoppeling etc.)</a:t>
            </a:r>
          </a:p>
          <a:p>
            <a:pPr lvl="1"/>
            <a:endParaRPr lang="nl-NL" dirty="0"/>
          </a:p>
        </p:txBody>
      </p:sp>
    </p:spTree>
    <p:extLst>
      <p:ext uri="{BB962C8B-B14F-4D97-AF65-F5344CB8AC3E}">
        <p14:creationId xmlns:p14="http://schemas.microsoft.com/office/powerpoint/2010/main" val="173665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Lastig 	</a:t>
            </a:r>
          </a:p>
        </p:txBody>
      </p:sp>
      <p:sp>
        <p:nvSpPr>
          <p:cNvPr id="3" name="Tijdelijke aanduiding voor inhoud 2"/>
          <p:cNvSpPr>
            <a:spLocks noGrp="1"/>
          </p:cNvSpPr>
          <p:nvPr>
            <p:ph idx="1"/>
          </p:nvPr>
        </p:nvSpPr>
        <p:spPr/>
        <p:txBody>
          <a:bodyPr/>
          <a:lstStyle/>
          <a:p>
            <a:r>
              <a:rPr lang="nl-NL" dirty="0"/>
              <a:t>Er ontbreken partijen</a:t>
            </a:r>
          </a:p>
          <a:p>
            <a:r>
              <a:rPr lang="nl-NL" dirty="0"/>
              <a:t>Een partij stuurt de verkeerde vertegenwoordiger</a:t>
            </a:r>
          </a:p>
          <a:p>
            <a:r>
              <a:rPr lang="nl-NL" dirty="0"/>
              <a:t>Iemand roept irritaties op</a:t>
            </a:r>
          </a:p>
          <a:p>
            <a:r>
              <a:rPr lang="nl-NL" dirty="0"/>
              <a:t>Sfeer blijft gespannen</a:t>
            </a:r>
          </a:p>
          <a:p>
            <a:r>
              <a:rPr lang="nl-NL" dirty="0"/>
              <a:t>Sfeer wordt te ontspannen</a:t>
            </a:r>
          </a:p>
        </p:txBody>
      </p:sp>
    </p:spTree>
    <p:extLst>
      <p:ext uri="{BB962C8B-B14F-4D97-AF65-F5344CB8AC3E}">
        <p14:creationId xmlns:p14="http://schemas.microsoft.com/office/powerpoint/2010/main" val="2431392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1294620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Probleemverkenning: verschillende belangen in kaart brengen</a:t>
            </a:r>
          </a:p>
        </p:txBody>
      </p:sp>
      <p:sp>
        <p:nvSpPr>
          <p:cNvPr id="3" name="Tijdelijke aanduiding voor inhoud 2"/>
          <p:cNvSpPr>
            <a:spLocks noGrp="1"/>
          </p:cNvSpPr>
          <p:nvPr>
            <p:ph idx="1"/>
          </p:nvPr>
        </p:nvSpPr>
        <p:spPr>
          <a:xfrm>
            <a:off x="593319" y="1196752"/>
            <a:ext cx="8846773" cy="4929411"/>
          </a:xfrm>
        </p:spPr>
        <p:txBody>
          <a:bodyPr/>
          <a:lstStyle/>
          <a:p>
            <a:r>
              <a:rPr lang="nl-NL" dirty="0"/>
              <a:t>Inventariseren onderwerp</a:t>
            </a:r>
          </a:p>
          <a:p>
            <a:pPr lvl="1"/>
            <a:r>
              <a:rPr lang="nl-NL" dirty="0"/>
              <a:t>Hoofd van bijzaken scheiden</a:t>
            </a:r>
          </a:p>
          <a:p>
            <a:r>
              <a:rPr lang="nl-NL" dirty="0"/>
              <a:t>Uitdiepen van de standpunten</a:t>
            </a:r>
          </a:p>
          <a:p>
            <a:endParaRPr lang="nl-NL" dirty="0"/>
          </a:p>
          <a:p>
            <a:pPr lvl="2"/>
            <a:endParaRPr lang="nl-NL" dirty="0"/>
          </a:p>
        </p:txBody>
      </p:sp>
      <p:pic>
        <p:nvPicPr>
          <p:cNvPr id="4" name="Afbeelding 3"/>
          <p:cNvPicPr>
            <a:picLocks noChangeAspect="1"/>
          </p:cNvPicPr>
          <p:nvPr/>
        </p:nvPicPr>
        <p:blipFill>
          <a:blip r:embed="rId2"/>
          <a:stretch>
            <a:fillRect/>
          </a:stretch>
        </p:blipFill>
        <p:spPr>
          <a:xfrm>
            <a:off x="6089029" y="700391"/>
            <a:ext cx="5411152" cy="5922132"/>
          </a:xfrm>
          <a:prstGeom prst="rect">
            <a:avLst/>
          </a:prstGeom>
        </p:spPr>
      </p:pic>
    </p:spTree>
    <p:extLst>
      <p:ext uri="{BB962C8B-B14F-4D97-AF65-F5344CB8AC3E}">
        <p14:creationId xmlns:p14="http://schemas.microsoft.com/office/powerpoint/2010/main" val="3115502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Na de standpunten -&gt; belangen in kaart</a:t>
            </a:r>
          </a:p>
        </p:txBody>
      </p:sp>
      <p:sp>
        <p:nvSpPr>
          <p:cNvPr id="3" name="Tijdelijke aanduiding voor inhoud 2"/>
          <p:cNvSpPr>
            <a:spLocks noGrp="1"/>
          </p:cNvSpPr>
          <p:nvPr>
            <p:ph idx="1"/>
          </p:nvPr>
        </p:nvSpPr>
        <p:spPr/>
        <p:txBody>
          <a:bodyPr/>
          <a:lstStyle/>
          <a:p>
            <a:r>
              <a:rPr lang="nl-NL" dirty="0"/>
              <a:t>Verschillende soorten belangen</a:t>
            </a:r>
          </a:p>
          <a:p>
            <a:r>
              <a:rPr lang="nl-NL" dirty="0"/>
              <a:t>Verschil tussen een standpunt en een belang?</a:t>
            </a:r>
          </a:p>
          <a:p>
            <a:pPr lvl="1"/>
            <a:r>
              <a:rPr lang="nl-NL" dirty="0"/>
              <a:t>Achterhalen </a:t>
            </a:r>
            <a:r>
              <a:rPr lang="nl-NL" dirty="0" err="1"/>
              <a:t>vd</a:t>
            </a:r>
            <a:r>
              <a:rPr lang="nl-NL" dirty="0"/>
              <a:t> waarom vraag</a:t>
            </a:r>
          </a:p>
          <a:p>
            <a:r>
              <a:rPr lang="nl-NL" dirty="0"/>
              <a:t>Belangen uitwisselen</a:t>
            </a:r>
          </a:p>
          <a:p>
            <a:pPr lvl="1"/>
            <a:r>
              <a:rPr lang="nl-NL" dirty="0"/>
              <a:t>Bieden meer mogelijkheden dan standpunten. Gelijk belang makkelijker dan ja </a:t>
            </a:r>
            <a:r>
              <a:rPr lang="nl-NL" dirty="0" err="1"/>
              <a:t>vs</a:t>
            </a:r>
            <a:r>
              <a:rPr lang="nl-NL" dirty="0"/>
              <a:t> nee.</a:t>
            </a:r>
          </a:p>
          <a:p>
            <a:r>
              <a:rPr lang="nl-NL" dirty="0"/>
              <a:t>Belangrijkste belangen bespreken</a:t>
            </a:r>
          </a:p>
          <a:p>
            <a:pPr lvl="1"/>
            <a:endParaRPr lang="nl-NL" dirty="0"/>
          </a:p>
        </p:txBody>
      </p:sp>
    </p:spTree>
    <p:extLst>
      <p:ext uri="{BB962C8B-B14F-4D97-AF65-F5344CB8AC3E}">
        <p14:creationId xmlns:p14="http://schemas.microsoft.com/office/powerpoint/2010/main" val="3515375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30610" y="218145"/>
            <a:ext cx="8860565" cy="648072"/>
          </a:xfrm>
        </p:spPr>
        <p:txBody>
          <a:bodyPr/>
          <a:lstStyle/>
          <a:p>
            <a:r>
              <a:rPr lang="nl-NL" dirty="0"/>
              <a:t>Belangenmatrix</a:t>
            </a:r>
          </a:p>
        </p:txBody>
      </p:sp>
      <p:pic>
        <p:nvPicPr>
          <p:cNvPr id="4" name="Tijdelijke aanduiding voor inhoud 3"/>
          <p:cNvPicPr>
            <a:picLocks noGrp="1" noChangeAspect="1"/>
          </p:cNvPicPr>
          <p:nvPr>
            <p:ph idx="1"/>
          </p:nvPr>
        </p:nvPicPr>
        <p:blipFill>
          <a:blip r:embed="rId2"/>
          <a:stretch>
            <a:fillRect/>
          </a:stretch>
        </p:blipFill>
        <p:spPr>
          <a:xfrm>
            <a:off x="5368834" y="113643"/>
            <a:ext cx="6223003" cy="6639855"/>
          </a:xfrm>
          <a:prstGeom prst="rect">
            <a:avLst/>
          </a:prstGeom>
        </p:spPr>
      </p:pic>
    </p:spTree>
    <p:extLst>
      <p:ext uri="{BB962C8B-B14F-4D97-AF65-F5344CB8AC3E}">
        <p14:creationId xmlns:p14="http://schemas.microsoft.com/office/powerpoint/2010/main" val="4156954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Compleet beeld?</a:t>
            </a:r>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4056398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16518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a:t>
            </a:r>
          </a:p>
        </p:txBody>
      </p:sp>
      <p:sp>
        <p:nvSpPr>
          <p:cNvPr id="3" name="Tijdelijke aanduiding voor inhoud 2"/>
          <p:cNvSpPr>
            <a:spLocks noGrp="1"/>
          </p:cNvSpPr>
          <p:nvPr>
            <p:ph idx="1"/>
          </p:nvPr>
        </p:nvSpPr>
        <p:spPr>
          <a:xfrm>
            <a:off x="2065926" y="1377058"/>
            <a:ext cx="8846773" cy="4929411"/>
          </a:xfrm>
        </p:spPr>
        <p:txBody>
          <a:bodyPr>
            <a:normAutofit/>
          </a:bodyPr>
          <a:lstStyle/>
          <a:p>
            <a:pPr marL="0" indent="0">
              <a:buNone/>
            </a:pPr>
            <a:r>
              <a:rPr lang="nl-NL" dirty="0"/>
              <a:t>Aan het eind van deze les kun je:</a:t>
            </a:r>
          </a:p>
          <a:p>
            <a:pPr marL="0" indent="0">
              <a:buNone/>
            </a:pPr>
            <a:endParaRPr lang="nl-NL" dirty="0"/>
          </a:p>
          <a:p>
            <a:pPr>
              <a:buFontTx/>
              <a:buChar char="-"/>
            </a:pPr>
            <a:r>
              <a:rPr lang="nl-NL" dirty="0"/>
              <a:t>Het vakgebied </a:t>
            </a:r>
            <a:r>
              <a:rPr lang="nl-NL" dirty="0" err="1"/>
              <a:t>leisure</a:t>
            </a:r>
            <a:r>
              <a:rPr lang="nl-NL" dirty="0"/>
              <a:t> regie beschrijven</a:t>
            </a:r>
          </a:p>
          <a:p>
            <a:pPr>
              <a:buFontTx/>
              <a:buChar char="-"/>
            </a:pPr>
            <a:r>
              <a:rPr lang="nl-NL" dirty="0"/>
              <a:t>Aanpak beschrijven om verschillende partijen samen tot een oplossing te laten komen</a:t>
            </a:r>
          </a:p>
          <a:p>
            <a:pPr>
              <a:buFontTx/>
              <a:buChar char="-"/>
            </a:pPr>
            <a:r>
              <a:rPr lang="nl-NL" dirty="0"/>
              <a:t>Benoemen waarom dit binnen de vrijetijdssector van toepassing is</a:t>
            </a:r>
          </a:p>
          <a:p>
            <a:pPr>
              <a:buFontTx/>
              <a:buChar char="-"/>
            </a:pPr>
            <a:endParaRPr lang="nl-NL" dirty="0"/>
          </a:p>
          <a:p>
            <a:pPr>
              <a:buFontTx/>
              <a:buChar char="-"/>
            </a:pPr>
            <a:endParaRPr lang="nl-NL" dirty="0"/>
          </a:p>
        </p:txBody>
      </p:sp>
    </p:spTree>
    <p:extLst>
      <p:ext uri="{BB962C8B-B14F-4D97-AF65-F5344CB8AC3E}">
        <p14:creationId xmlns:p14="http://schemas.microsoft.com/office/powerpoint/2010/main" val="3912637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9552384" cy="648072"/>
          </a:xfrm>
        </p:spPr>
        <p:txBody>
          <a:bodyPr/>
          <a:lstStyle/>
          <a:p>
            <a:r>
              <a:rPr lang="nl-NL" dirty="0"/>
              <a:t>Opties voor de oplossingen genereren, criteria bepalen</a:t>
            </a:r>
          </a:p>
        </p:txBody>
      </p:sp>
      <p:sp>
        <p:nvSpPr>
          <p:cNvPr id="3" name="Tijdelijke aanduiding voor inhoud 2"/>
          <p:cNvSpPr>
            <a:spLocks noGrp="1"/>
          </p:cNvSpPr>
          <p:nvPr>
            <p:ph idx="1"/>
          </p:nvPr>
        </p:nvSpPr>
        <p:spPr/>
        <p:txBody>
          <a:bodyPr/>
          <a:lstStyle/>
          <a:p>
            <a:r>
              <a:rPr lang="nl-NL" dirty="0"/>
              <a:t>Creatieve omgeving creëren</a:t>
            </a:r>
          </a:p>
          <a:p>
            <a:r>
              <a:rPr lang="nl-NL" dirty="0"/>
              <a:t>Goede werkomgeving creëren</a:t>
            </a:r>
          </a:p>
          <a:p>
            <a:r>
              <a:rPr lang="nl-NL" dirty="0"/>
              <a:t>Aan de slag</a:t>
            </a:r>
          </a:p>
          <a:p>
            <a:r>
              <a:rPr lang="nl-NL" dirty="0"/>
              <a:t>Beste ideeën kiezen</a:t>
            </a:r>
          </a:p>
        </p:txBody>
      </p:sp>
    </p:spTree>
    <p:extLst>
      <p:ext uri="{BB962C8B-B14F-4D97-AF65-F5344CB8AC3E}">
        <p14:creationId xmlns:p14="http://schemas.microsoft.com/office/powerpoint/2010/main" val="2389400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Zes denkende hoofddeksels van de </a:t>
            </a:r>
            <a:r>
              <a:rPr lang="nl-NL" dirty="0" err="1"/>
              <a:t>Bono</a:t>
            </a:r>
            <a:r>
              <a:rPr lang="nl-NL" dirty="0"/>
              <a:t>	</a:t>
            </a:r>
          </a:p>
        </p:txBody>
      </p:sp>
      <p:sp>
        <p:nvSpPr>
          <p:cNvPr id="3" name="Tijdelijke aanduiding voor inhoud 2"/>
          <p:cNvSpPr>
            <a:spLocks noGrp="1"/>
          </p:cNvSpPr>
          <p:nvPr>
            <p:ph idx="1"/>
          </p:nvPr>
        </p:nvSpPr>
        <p:spPr/>
        <p:txBody>
          <a:bodyPr/>
          <a:lstStyle/>
          <a:p>
            <a:r>
              <a:rPr lang="nl-NL" dirty="0"/>
              <a:t>Zes denkwijzen, zes gekleurde denkhoeden</a:t>
            </a:r>
          </a:p>
          <a:p>
            <a:pPr lvl="1"/>
            <a:r>
              <a:rPr lang="nl-NL" dirty="0"/>
              <a:t>Objectief denken: </a:t>
            </a:r>
          </a:p>
          <a:p>
            <a:pPr lvl="1"/>
            <a:r>
              <a:rPr lang="nl-NL" dirty="0"/>
              <a:t>Subjectief denken: </a:t>
            </a:r>
          </a:p>
          <a:p>
            <a:pPr lvl="1"/>
            <a:r>
              <a:rPr lang="nl-NL" dirty="0"/>
              <a:t>Positief denken:</a:t>
            </a:r>
          </a:p>
          <a:p>
            <a:pPr lvl="1"/>
            <a:r>
              <a:rPr lang="nl-NL" dirty="0"/>
              <a:t>Negatief denken:</a:t>
            </a:r>
          </a:p>
          <a:p>
            <a:pPr lvl="1"/>
            <a:r>
              <a:rPr lang="nl-NL" dirty="0"/>
              <a:t>Creatief denken:</a:t>
            </a:r>
          </a:p>
          <a:p>
            <a:pPr lvl="1"/>
            <a:r>
              <a:rPr lang="nl-NL" dirty="0"/>
              <a:t>Analytisch denken:</a:t>
            </a:r>
          </a:p>
        </p:txBody>
      </p:sp>
      <p:sp>
        <p:nvSpPr>
          <p:cNvPr id="4" name="Rechthoek 3"/>
          <p:cNvSpPr/>
          <p:nvPr/>
        </p:nvSpPr>
        <p:spPr>
          <a:xfrm>
            <a:off x="6307181" y="1803129"/>
            <a:ext cx="352697"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6300650" y="2216331"/>
            <a:ext cx="352697" cy="2612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6300651" y="2658042"/>
            <a:ext cx="352697" cy="2612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6305005" y="3074046"/>
            <a:ext cx="352697" cy="2612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6305006" y="3530829"/>
            <a:ext cx="352697" cy="26125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6305006" y="4040619"/>
            <a:ext cx="352697"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1894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Matrix ingevuld volgens de hoeden van de </a:t>
            </a:r>
            <a:r>
              <a:rPr lang="nl-NL" dirty="0" err="1"/>
              <a:t>Bono</a:t>
            </a:r>
            <a:r>
              <a:rPr lang="nl-NL" dirty="0"/>
              <a:t> </a:t>
            </a:r>
          </a:p>
        </p:txBody>
      </p:sp>
      <p:pic>
        <p:nvPicPr>
          <p:cNvPr id="4" name="Afbeelding 3"/>
          <p:cNvPicPr>
            <a:picLocks noChangeAspect="1"/>
          </p:cNvPicPr>
          <p:nvPr/>
        </p:nvPicPr>
        <p:blipFill>
          <a:blip r:embed="rId2"/>
          <a:stretch>
            <a:fillRect/>
          </a:stretch>
        </p:blipFill>
        <p:spPr>
          <a:xfrm>
            <a:off x="0" y="1764501"/>
            <a:ext cx="12137848" cy="4986868"/>
          </a:xfrm>
          <a:prstGeom prst="rect">
            <a:avLst/>
          </a:prstGeom>
        </p:spPr>
      </p:pic>
    </p:spTree>
    <p:extLst>
      <p:ext uri="{BB962C8B-B14F-4D97-AF65-F5344CB8AC3E}">
        <p14:creationId xmlns:p14="http://schemas.microsoft.com/office/powerpoint/2010/main" val="3337742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2301307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Resultaten borgen, afspraken maken + nazorg regelen</a:t>
            </a:r>
          </a:p>
        </p:txBody>
      </p:sp>
      <p:sp>
        <p:nvSpPr>
          <p:cNvPr id="3" name="Tijdelijke aanduiding voor inhoud 2"/>
          <p:cNvSpPr>
            <a:spLocks noGrp="1"/>
          </p:cNvSpPr>
          <p:nvPr>
            <p:ph idx="1"/>
          </p:nvPr>
        </p:nvSpPr>
        <p:spPr/>
        <p:txBody>
          <a:bodyPr/>
          <a:lstStyle/>
          <a:p>
            <a:r>
              <a:rPr lang="nl-NL" dirty="0"/>
              <a:t>Partijen stimuleren om concrete afspraken te maken</a:t>
            </a:r>
          </a:p>
          <a:p>
            <a:r>
              <a:rPr lang="nl-NL" dirty="0"/>
              <a:t>Handen schudden</a:t>
            </a:r>
          </a:p>
          <a:p>
            <a:r>
              <a:rPr lang="nl-NL" dirty="0"/>
              <a:t>Leuke manier mensen koppelen</a:t>
            </a:r>
          </a:p>
          <a:p>
            <a:endParaRPr lang="nl-NL" dirty="0"/>
          </a:p>
          <a:p>
            <a:r>
              <a:rPr lang="nl-NL" dirty="0"/>
              <a:t>Hoe zit het met de nazorg?</a:t>
            </a:r>
          </a:p>
          <a:p>
            <a:r>
              <a:rPr lang="nl-NL" dirty="0"/>
              <a:t>Mensen nabellen? Mailen?</a:t>
            </a:r>
          </a:p>
          <a:p>
            <a:r>
              <a:rPr lang="nl-NL" dirty="0"/>
              <a:t>Evaluatie</a:t>
            </a:r>
          </a:p>
        </p:txBody>
      </p:sp>
    </p:spTree>
    <p:extLst>
      <p:ext uri="{BB962C8B-B14F-4D97-AF65-F5344CB8AC3E}">
        <p14:creationId xmlns:p14="http://schemas.microsoft.com/office/powerpoint/2010/main" val="368995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a:t>
            </a:r>
          </a:p>
        </p:txBody>
      </p:sp>
      <p:sp>
        <p:nvSpPr>
          <p:cNvPr id="3" name="Tijdelijke aanduiding voor inhoud 2"/>
          <p:cNvSpPr>
            <a:spLocks noGrp="1"/>
          </p:cNvSpPr>
          <p:nvPr>
            <p:ph idx="1"/>
          </p:nvPr>
        </p:nvSpPr>
        <p:spPr>
          <a:xfrm>
            <a:off x="2065926" y="1377058"/>
            <a:ext cx="8846773" cy="4929411"/>
          </a:xfrm>
        </p:spPr>
        <p:txBody>
          <a:bodyPr>
            <a:normAutofit/>
          </a:bodyPr>
          <a:lstStyle/>
          <a:p>
            <a:pPr marL="0" indent="0">
              <a:buNone/>
            </a:pPr>
            <a:r>
              <a:rPr lang="nl-NL" dirty="0"/>
              <a:t>Aan het eind van deze les kun je:</a:t>
            </a:r>
          </a:p>
          <a:p>
            <a:pPr marL="0" indent="0">
              <a:buNone/>
            </a:pPr>
            <a:endParaRPr lang="nl-NL" dirty="0"/>
          </a:p>
          <a:p>
            <a:pPr>
              <a:buFontTx/>
              <a:buChar char="-"/>
            </a:pPr>
            <a:r>
              <a:rPr lang="nl-NL" dirty="0"/>
              <a:t>Het vakgebied </a:t>
            </a:r>
            <a:r>
              <a:rPr lang="nl-NL" dirty="0" err="1"/>
              <a:t>leisure</a:t>
            </a:r>
            <a:r>
              <a:rPr lang="nl-NL" dirty="0"/>
              <a:t> regie beschrijven</a:t>
            </a:r>
          </a:p>
          <a:p>
            <a:pPr>
              <a:buFontTx/>
              <a:buChar char="-"/>
            </a:pPr>
            <a:r>
              <a:rPr lang="nl-NL" dirty="0"/>
              <a:t>Aanpak beschrijven om verschillende partijen samen tot een oplossing te laten komen</a:t>
            </a:r>
          </a:p>
          <a:p>
            <a:pPr>
              <a:buFontTx/>
              <a:buChar char="-"/>
            </a:pPr>
            <a:r>
              <a:rPr lang="nl-NL" dirty="0"/>
              <a:t>Benoemen waarom dit binnen de vrijetijdssector van toepassing is</a:t>
            </a:r>
          </a:p>
          <a:p>
            <a:pPr>
              <a:buFontTx/>
              <a:buChar char="-"/>
            </a:pPr>
            <a:endParaRPr lang="nl-NL" dirty="0"/>
          </a:p>
          <a:p>
            <a:pPr>
              <a:buFontTx/>
              <a:buChar char="-"/>
            </a:pPr>
            <a:endParaRPr lang="nl-NL" dirty="0"/>
          </a:p>
        </p:txBody>
      </p:sp>
    </p:spTree>
    <p:extLst>
      <p:ext uri="{BB962C8B-B14F-4D97-AF65-F5344CB8AC3E}">
        <p14:creationId xmlns:p14="http://schemas.microsoft.com/office/powerpoint/2010/main" val="62673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Leisure regie? Wat is dat?</a:t>
            </a:r>
          </a:p>
        </p:txBody>
      </p:sp>
      <p:sp>
        <p:nvSpPr>
          <p:cNvPr id="3" name="Tijdelijke aanduiding voor inhoud 2"/>
          <p:cNvSpPr>
            <a:spLocks noGrp="1"/>
          </p:cNvSpPr>
          <p:nvPr>
            <p:ph idx="1"/>
          </p:nvPr>
        </p:nvSpPr>
        <p:spPr/>
        <p:txBody>
          <a:bodyPr/>
          <a:lstStyle/>
          <a:p>
            <a:r>
              <a:rPr lang="nl-NL" dirty="0"/>
              <a:t>Vakgebied waarbij je het belang van verschillende partijen in kaart brengt en deze verbind.</a:t>
            </a:r>
          </a:p>
          <a:p>
            <a:r>
              <a:rPr lang="nl-NL" dirty="0"/>
              <a:t>Bij het organiseren van evenementen is er heel vaak sprake van verschillende belangen.</a:t>
            </a:r>
          </a:p>
          <a:p>
            <a:pPr lvl="1"/>
            <a:r>
              <a:rPr lang="nl-NL" dirty="0"/>
              <a:t>Buurt, gemeenten, bedrijven, bezoekers, etc.</a:t>
            </a:r>
            <a:br>
              <a:rPr lang="nl-NL" dirty="0"/>
            </a:br>
            <a:endParaRPr lang="nl-NL" dirty="0"/>
          </a:p>
        </p:txBody>
      </p:sp>
    </p:spTree>
    <p:extLst>
      <p:ext uri="{BB962C8B-B14F-4D97-AF65-F5344CB8AC3E}">
        <p14:creationId xmlns:p14="http://schemas.microsoft.com/office/powerpoint/2010/main" val="3720090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Stakeholderproces</a:t>
            </a:r>
          </a:p>
        </p:txBody>
      </p:sp>
      <p:sp>
        <p:nvSpPr>
          <p:cNvPr id="3" name="Tijdelijke aanduiding voor inhoud 2"/>
          <p:cNvSpPr>
            <a:spLocks noGrp="1"/>
          </p:cNvSpPr>
          <p:nvPr>
            <p:ph idx="1"/>
          </p:nvPr>
        </p:nvSpPr>
        <p:spPr/>
        <p:txBody>
          <a:bodyPr/>
          <a:lstStyle/>
          <a:p>
            <a:r>
              <a:rPr lang="nl-NL" dirty="0"/>
              <a:t>Planmatig georganiseerde interactie tussen verschillende partijen, met uiteenlopende belangen bij een gemeenschappelijk ervaren complex vraagstuk, met de bedoeling het scheppen van een door alle betrokken partijen gedragen oplossing, in een sfeer van wederzijds respect en vertrouwen.</a:t>
            </a:r>
          </a:p>
          <a:p>
            <a:pPr marL="0" indent="0">
              <a:buNone/>
            </a:pPr>
            <a:endParaRPr lang="nl-NL" dirty="0"/>
          </a:p>
        </p:txBody>
      </p:sp>
    </p:spTree>
    <p:extLst>
      <p:ext uri="{BB962C8B-B14F-4D97-AF65-F5344CB8AC3E}">
        <p14:creationId xmlns:p14="http://schemas.microsoft.com/office/powerpoint/2010/main" val="106945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Wanneer van toepassing?		</a:t>
            </a:r>
          </a:p>
        </p:txBody>
      </p:sp>
      <p:sp>
        <p:nvSpPr>
          <p:cNvPr id="3" name="Tijdelijke aanduiding voor inhoud 2"/>
          <p:cNvSpPr>
            <a:spLocks noGrp="1"/>
          </p:cNvSpPr>
          <p:nvPr>
            <p:ph idx="1"/>
          </p:nvPr>
        </p:nvSpPr>
        <p:spPr/>
        <p:txBody>
          <a:bodyPr>
            <a:normAutofit fontScale="92500" lnSpcReduction="20000"/>
          </a:bodyPr>
          <a:lstStyle/>
          <a:p>
            <a:r>
              <a:rPr lang="nl-NL" dirty="0"/>
              <a:t>De wereld verandert en er moet iets nieuws verzonnen worden.</a:t>
            </a:r>
          </a:p>
          <a:p>
            <a:r>
              <a:rPr lang="nl-NL" dirty="0"/>
              <a:t>Er komen andere partijen in het spel</a:t>
            </a:r>
          </a:p>
          <a:p>
            <a:r>
              <a:rPr lang="nl-NL" dirty="0"/>
              <a:t>Partijen hebben evident tegengestelde posities en belangen.</a:t>
            </a:r>
          </a:p>
          <a:p>
            <a:r>
              <a:rPr lang="nl-NL" dirty="0"/>
              <a:t>De partijen blijven elkaar tegenkomen.</a:t>
            </a:r>
          </a:p>
          <a:p>
            <a:r>
              <a:rPr lang="nl-NL" dirty="0"/>
              <a:t>De percepties van het probleem lopen sterk uiteen of zijn wazig.</a:t>
            </a:r>
          </a:p>
          <a:p>
            <a:r>
              <a:rPr lang="nl-NL" dirty="0"/>
              <a:t>Er moet een doorbraak komen in een stagnerende situatie.</a:t>
            </a:r>
          </a:p>
          <a:p>
            <a:r>
              <a:rPr lang="nl-NL" dirty="0"/>
              <a:t>Er zijn machtsmiddelen ingezet zonder het gewenste resultaat.</a:t>
            </a:r>
          </a:p>
          <a:p>
            <a:r>
              <a:rPr lang="nl-NL" dirty="0"/>
              <a:t>Het vraagstuk wordt door alle partijen ontkend. </a:t>
            </a:r>
          </a:p>
          <a:p>
            <a:endParaRPr lang="nl-NL" dirty="0"/>
          </a:p>
        </p:txBody>
      </p:sp>
    </p:spTree>
    <p:extLst>
      <p:ext uri="{BB962C8B-B14F-4D97-AF65-F5344CB8AC3E}">
        <p14:creationId xmlns:p14="http://schemas.microsoft.com/office/powerpoint/2010/main" val="4237827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3315436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Verkenning 	</a:t>
            </a:r>
          </a:p>
        </p:txBody>
      </p:sp>
      <p:sp>
        <p:nvSpPr>
          <p:cNvPr id="3" name="Tijdelijke aanduiding voor inhoud 2"/>
          <p:cNvSpPr>
            <a:spLocks noGrp="1"/>
          </p:cNvSpPr>
          <p:nvPr>
            <p:ph idx="1"/>
          </p:nvPr>
        </p:nvSpPr>
        <p:spPr/>
        <p:txBody>
          <a:bodyPr/>
          <a:lstStyle/>
          <a:p>
            <a:r>
              <a:rPr lang="nl-NL" dirty="0"/>
              <a:t>In kaart brengen van:</a:t>
            </a:r>
          </a:p>
          <a:p>
            <a:pPr lvl="1"/>
            <a:r>
              <a:rPr lang="nl-NL" dirty="0"/>
              <a:t>Issue</a:t>
            </a:r>
          </a:p>
          <a:p>
            <a:pPr lvl="1"/>
            <a:r>
              <a:rPr lang="nl-NL" dirty="0"/>
              <a:t>Het gewicht</a:t>
            </a:r>
          </a:p>
          <a:p>
            <a:pPr lvl="1"/>
            <a:r>
              <a:rPr lang="nl-NL" dirty="0"/>
              <a:t>De urgentie</a:t>
            </a:r>
          </a:p>
          <a:p>
            <a:pPr lvl="1"/>
            <a:r>
              <a:rPr lang="nl-NL" dirty="0"/>
              <a:t>Betrokkenheid</a:t>
            </a:r>
          </a:p>
          <a:p>
            <a:pPr lvl="1"/>
            <a:r>
              <a:rPr lang="nl-NL" dirty="0"/>
              <a:t>Mogelijke bereidheid van partijen</a:t>
            </a:r>
          </a:p>
          <a:p>
            <a:pPr lvl="1"/>
            <a:endParaRPr lang="nl-NL" dirty="0"/>
          </a:p>
          <a:p>
            <a:pPr lvl="1"/>
            <a:r>
              <a:rPr lang="nl-NL" dirty="0"/>
              <a:t>Maak een krachtenveldanalyse</a:t>
            </a:r>
          </a:p>
        </p:txBody>
      </p:sp>
    </p:spTree>
    <p:extLst>
      <p:ext uri="{BB962C8B-B14F-4D97-AF65-F5344CB8AC3E}">
        <p14:creationId xmlns:p14="http://schemas.microsoft.com/office/powerpoint/2010/main" val="133014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Krachtenveldanalyse	</a:t>
            </a:r>
          </a:p>
        </p:txBody>
      </p:sp>
      <p:sp>
        <p:nvSpPr>
          <p:cNvPr id="3" name="Tijdelijke aanduiding voor inhoud 2"/>
          <p:cNvSpPr>
            <a:spLocks noGrp="1"/>
          </p:cNvSpPr>
          <p:nvPr>
            <p:ph idx="1"/>
          </p:nvPr>
        </p:nvSpPr>
        <p:spPr/>
        <p:txBody>
          <a:bodyPr>
            <a:normAutofit fontScale="92500" lnSpcReduction="10000"/>
          </a:bodyPr>
          <a:lstStyle/>
          <a:p>
            <a:r>
              <a:rPr lang="nl-NL" dirty="0"/>
              <a:t>Hulpmiddel om in beeld te brengen wat de macht en positie van de verschillende actoren in het speelveld zijn. </a:t>
            </a:r>
          </a:p>
          <a:p>
            <a:r>
              <a:rPr lang="nl-NL" dirty="0"/>
              <a:t>Inschatting maken</a:t>
            </a:r>
          </a:p>
          <a:p>
            <a:endParaRPr lang="nl-NL" dirty="0"/>
          </a:p>
          <a:p>
            <a:r>
              <a:rPr lang="nl-NL" dirty="0"/>
              <a:t>Machtsbronnen (rol in besluitvorming, geld, informatie, attentiewaarde in de media etc.)</a:t>
            </a:r>
          </a:p>
          <a:p>
            <a:r>
              <a:rPr lang="nl-NL" dirty="0"/>
              <a:t>Stakeholders invloedrijk?</a:t>
            </a:r>
          </a:p>
          <a:p>
            <a:r>
              <a:rPr lang="nl-NL" dirty="0"/>
              <a:t>Belangen gelijkgericht of tegengesteld?</a:t>
            </a:r>
          </a:p>
          <a:p>
            <a:r>
              <a:rPr lang="nl-NL" dirty="0"/>
              <a:t>Vertrouwensrelatie met de stakeholders?</a:t>
            </a:r>
          </a:p>
          <a:p>
            <a:r>
              <a:rPr lang="nl-NL" dirty="0"/>
              <a:t>Positie in netwerken? Relevant of invloedrijk?</a:t>
            </a:r>
          </a:p>
          <a:p>
            <a:r>
              <a:rPr lang="nl-NL" dirty="0"/>
              <a:t>Inzet en opstelling van stakeholder? (positief/negatief, zwart-wit, etc. )</a:t>
            </a:r>
          </a:p>
          <a:p>
            <a:endParaRPr lang="nl-NL" dirty="0"/>
          </a:p>
          <a:p>
            <a:endParaRPr lang="nl-NL" dirty="0"/>
          </a:p>
        </p:txBody>
      </p:sp>
    </p:spTree>
    <p:extLst>
      <p:ext uri="{BB962C8B-B14F-4D97-AF65-F5344CB8AC3E}">
        <p14:creationId xmlns:p14="http://schemas.microsoft.com/office/powerpoint/2010/main" val="3960336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Krachtenveldanalyse</a:t>
            </a:r>
          </a:p>
        </p:txBody>
      </p:sp>
      <p:pic>
        <p:nvPicPr>
          <p:cNvPr id="5" name="Afbeelding 4"/>
          <p:cNvPicPr>
            <a:picLocks noChangeAspect="1"/>
          </p:cNvPicPr>
          <p:nvPr/>
        </p:nvPicPr>
        <p:blipFill>
          <a:blip r:embed="rId2"/>
          <a:stretch>
            <a:fillRect/>
          </a:stretch>
        </p:blipFill>
        <p:spPr>
          <a:xfrm>
            <a:off x="1092953" y="1776549"/>
            <a:ext cx="10535031" cy="3566160"/>
          </a:xfrm>
          <a:prstGeom prst="rect">
            <a:avLst/>
          </a:prstGeom>
        </p:spPr>
      </p:pic>
    </p:spTree>
    <p:extLst>
      <p:ext uri="{BB962C8B-B14F-4D97-AF65-F5344CB8AC3E}">
        <p14:creationId xmlns:p14="http://schemas.microsoft.com/office/powerpoint/2010/main" val="351477014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06EA1E6-AF09-4B6C-8F92-8F46597C2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583B6F-241B-4752-BA3F-65607B61D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309</TotalTime>
  <Words>646</Words>
  <Application>Microsoft Office PowerPoint</Application>
  <PresentationFormat>Breedbeeld</PresentationFormat>
  <Paragraphs>127</Paragraphs>
  <Slides>25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25</vt:i4>
      </vt:variant>
    </vt:vector>
  </HeadingPairs>
  <TitlesOfParts>
    <vt:vector size="30" baseType="lpstr">
      <vt:lpstr>Arial</vt:lpstr>
      <vt:lpstr>Calibri</vt:lpstr>
      <vt:lpstr>Calibri Light</vt:lpstr>
      <vt:lpstr>Wingdings</vt:lpstr>
      <vt:lpstr>Kantoorthema</vt:lpstr>
      <vt:lpstr>PowerPoint-presentatie</vt:lpstr>
      <vt:lpstr>Leerdoel</vt:lpstr>
      <vt:lpstr>Leisure regie? Wat is dat?</vt:lpstr>
      <vt:lpstr>Stakeholderproces</vt:lpstr>
      <vt:lpstr>Wanneer van toepassing?  </vt:lpstr>
      <vt:lpstr>Methode schematisch weergegeven</vt:lpstr>
      <vt:lpstr>Verkenning  </vt:lpstr>
      <vt:lpstr>Krachtenveldanalyse </vt:lpstr>
      <vt:lpstr>Krachtenveldanalyse</vt:lpstr>
      <vt:lpstr>Krachtenveldanalyse</vt:lpstr>
      <vt:lpstr>Methode schematisch weergegeven</vt:lpstr>
      <vt:lpstr>Kennismaken, spelregels en procesafspraken maken</vt:lpstr>
      <vt:lpstr>Lastig  </vt:lpstr>
      <vt:lpstr>Methode schematisch weergegeven</vt:lpstr>
      <vt:lpstr>Probleemverkenning: verschillende belangen in kaart brengen</vt:lpstr>
      <vt:lpstr>Na de standpunten -&gt; belangen in kaart</vt:lpstr>
      <vt:lpstr>Belangenmatrix</vt:lpstr>
      <vt:lpstr>Compleet beeld?</vt:lpstr>
      <vt:lpstr>Methode schematisch weergegeven</vt:lpstr>
      <vt:lpstr>Opties voor de oplossingen genereren, criteria bepalen</vt:lpstr>
      <vt:lpstr>Zes denkende hoofddeksels van de Bono </vt:lpstr>
      <vt:lpstr>Matrix ingevuld volgens de hoeden van de Bono </vt:lpstr>
      <vt:lpstr>Methode schematisch weergegeven</vt:lpstr>
      <vt:lpstr>Resultaten borgen, afspraken maken + nazorg regelen</vt:lpstr>
      <vt:lpstr>Leerdoel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Machiel Huizer</cp:lastModifiedBy>
  <cp:revision>6</cp:revision>
  <dcterms:created xsi:type="dcterms:W3CDTF">2021-07-07T07:37:45Z</dcterms:created>
  <dcterms:modified xsi:type="dcterms:W3CDTF">2021-09-16T14:38:33Z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